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0" r:id="rId1"/>
  </p:sldMasterIdLst>
  <p:notesMasterIdLst>
    <p:notesMasterId r:id="rId33"/>
  </p:notesMasterIdLst>
  <p:handoutMasterIdLst>
    <p:handoutMasterId r:id="rId34"/>
  </p:handoutMasterIdLst>
  <p:sldIdLst>
    <p:sldId id="660" r:id="rId2"/>
    <p:sldId id="677" r:id="rId3"/>
    <p:sldId id="679" r:id="rId4"/>
    <p:sldId id="678" r:id="rId5"/>
    <p:sldId id="680" r:id="rId6"/>
    <p:sldId id="681" r:id="rId7"/>
    <p:sldId id="682" r:id="rId8"/>
    <p:sldId id="683" r:id="rId9"/>
    <p:sldId id="684" r:id="rId10"/>
    <p:sldId id="686" r:id="rId11"/>
    <p:sldId id="685" r:id="rId12"/>
    <p:sldId id="688" r:id="rId13"/>
    <p:sldId id="687" r:id="rId14"/>
    <p:sldId id="689" r:id="rId15"/>
    <p:sldId id="690" r:id="rId16"/>
    <p:sldId id="691" r:id="rId17"/>
    <p:sldId id="692" r:id="rId18"/>
    <p:sldId id="693" r:id="rId19"/>
    <p:sldId id="694" r:id="rId20"/>
    <p:sldId id="704" r:id="rId21"/>
    <p:sldId id="695" r:id="rId22"/>
    <p:sldId id="696" r:id="rId23"/>
    <p:sldId id="698" r:id="rId24"/>
    <p:sldId id="699" r:id="rId25"/>
    <p:sldId id="697" r:id="rId26"/>
    <p:sldId id="700" r:id="rId27"/>
    <p:sldId id="701" r:id="rId28"/>
    <p:sldId id="702" r:id="rId29"/>
    <p:sldId id="703" r:id="rId30"/>
    <p:sldId id="706" r:id="rId31"/>
    <p:sldId id="70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961"/>
    <a:srgbClr val="AB7942"/>
    <a:srgbClr val="EF9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15"/>
    <p:restoredTop sz="91034" autoAdjust="0"/>
  </p:normalViewPr>
  <p:slideViewPr>
    <p:cSldViewPr>
      <p:cViewPr>
        <p:scale>
          <a:sx n="88" d="100"/>
          <a:sy n="88" d="100"/>
        </p:scale>
        <p:origin x="936" y="6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07" d="100"/>
          <a:sy n="107" d="100"/>
        </p:scale>
        <p:origin x="39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E78BF-BBC9-CE40-AFA7-7BA7142689C5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8983A-E519-7F43-B580-4C1F69588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14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68CE1-AC08-4315-9731-DB97126754C7}" type="datetimeFigureOut">
              <a:rPr lang="en-US" smtClean="0"/>
              <a:t>1/17/18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2C1C6-E625-4450-B670-89296E2BE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570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29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97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639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388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597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57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4968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154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07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062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19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3753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0697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1182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71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162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243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67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999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922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853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267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64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3060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38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4728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116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210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324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66FD-21B9-7B44-9A25-012BF7E74977}" type="datetime1">
              <a:rPr lang="en-US" smtClean="0"/>
              <a:t>1/17/18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375A-0FDC-F147-8E1E-475AD01933BB}" type="datetime1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D1AD6-42E9-C349-93EF-8C07501C120D}" type="datetime1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2D78-1566-984E-B04D-FA058CAEAE0D}" type="datetime1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B391D-0FF1-2440-A7CE-3B0893CA2581}" type="datetime1">
              <a:rPr lang="en-US" smtClean="0"/>
              <a:t>1/17/18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49F04-60D7-E442-BD96-26B5AF5729B7}" type="datetime1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F4D0-FB41-C246-91A8-ED3F4C403BCD}" type="datetime1">
              <a:rPr lang="en-US" smtClean="0"/>
              <a:t>1/17/18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3FD3-F1E7-E645-8D6C-49B113B4AD21}" type="datetime1">
              <a:rPr lang="en-US" smtClean="0"/>
              <a:t>1/17/18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8520-58B4-FC49-A724-B374F7448968}" type="datetime1">
              <a:rPr lang="en-US" smtClean="0"/>
              <a:t>1/17/18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F19AE-9091-4447-926E-91A37BD86A45}" type="datetime1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7F99-1C01-B24C-8E45-9E2FB3C549D9}" type="datetime1">
              <a:rPr lang="en-US" smtClean="0"/>
              <a:t>1/17/18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FDCE0AA-BBE6-8B45-9151-E1DE1BBF42D3}" type="datetime1">
              <a:rPr lang="en-US" smtClean="0"/>
              <a:t>1/17/18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Copyright©SeleniumGuru.com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05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SeleniumHQ/selenium/blob/master/java/server/src/org/openqa/grid/common/defaults/DefaultHub.json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github.com/SeleniumHQ/selenium/blob/master/java/server/src/org/openqa/grid/common/defaults/DefaultNodeWebDriver.json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eleniumhq.org/download/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atismyip.com/" TargetMode="Externa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seleniumhq.org/download/" TargetMode="External"/><Relationship Id="rId4" Type="http://schemas.openxmlformats.org/officeDocument/2006/relationships/hyperlink" Target="https://github.com/mozilla/geckodriver/releas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027246" cy="986995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Complete Selenium Automation Engineer Bootcamp: Go from Zero to Hero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93" y="4648200"/>
            <a:ext cx="3810000" cy="1356172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4748" y="6196282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127578"/>
            <a:ext cx="1360488" cy="1231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93" y="3087512"/>
            <a:ext cx="1905000" cy="1352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93" y="1642331"/>
            <a:ext cx="1905000" cy="1253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84206"/>
            <a:ext cx="3405164" cy="3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6106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Set up using Command Line.</a:t>
            </a:r>
            <a:endParaRPr lang="en-US" sz="2400" b="1" dirty="0" smtClean="0"/>
          </a:p>
          <a:p>
            <a:pPr lvl="3"/>
            <a:r>
              <a:rPr lang="en-US" sz="2000" dirty="0" smtClean="0"/>
              <a:t>Now verify the hub is connected with grid and selenium grid is set up properly by navigating to the URL below.</a:t>
            </a:r>
          </a:p>
          <a:p>
            <a:pPr marL="960120" lvl="4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://&lt;hub </a:t>
            </a:r>
            <a:r>
              <a:rPr lang="en-US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ip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-address&gt;:4444/grid/console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lvl="3"/>
            <a:endParaRPr lang="en-US" sz="2000" dirty="0" smtClean="0"/>
          </a:p>
          <a:p>
            <a:pPr marL="960120" lvl="4" indent="0">
              <a:buNone/>
            </a:pPr>
            <a:endParaRPr lang="en-US" sz="2000" dirty="0"/>
          </a:p>
          <a:p>
            <a:pPr marL="960120" lvl="4" indent="0">
              <a:buNone/>
            </a:pPr>
            <a:endParaRPr lang="en-US" sz="2000" dirty="0" smtClean="0"/>
          </a:p>
          <a:p>
            <a:pPr marL="960120" lvl="4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2409026"/>
            <a:ext cx="6477000" cy="376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11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6106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Set up using Command Line.</a:t>
            </a:r>
            <a:endParaRPr lang="en-US" sz="2400" b="1" dirty="0" smtClean="0"/>
          </a:p>
          <a:p>
            <a:pPr lvl="3"/>
            <a:r>
              <a:rPr lang="en-US" sz="1600" dirty="0" smtClean="0"/>
              <a:t>Verify the node is running properly by navigating to the following command.</a:t>
            </a:r>
          </a:p>
          <a:p>
            <a:pPr marL="960120" lvl="4" indent="0">
              <a:buNone/>
            </a:pPr>
            <a:r>
              <a:rPr lang="en-US" sz="1600" dirty="0"/>
              <a:t>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http://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localhost:4444/grid/console</a:t>
            </a:r>
            <a:r>
              <a:rPr lang="en-US" dirty="0"/>
              <a:t/>
            </a:r>
            <a:br>
              <a:rPr lang="en-US" dirty="0"/>
            </a:br>
            <a:endParaRPr lang="en-US" sz="2000" dirty="0" smtClean="0"/>
          </a:p>
          <a:p>
            <a:pPr lvl="4"/>
            <a:endParaRPr lang="en-US" sz="2000" dirty="0" smtClean="0"/>
          </a:p>
          <a:p>
            <a:pPr lvl="3"/>
            <a:endParaRPr lang="en-US" sz="2000" dirty="0" smtClean="0"/>
          </a:p>
          <a:p>
            <a:pPr marL="960120" lvl="4" indent="0">
              <a:buNone/>
            </a:pPr>
            <a:endParaRPr lang="en-US" sz="2000" dirty="0"/>
          </a:p>
          <a:p>
            <a:pPr marL="960120" lvl="4" indent="0">
              <a:buNone/>
            </a:pPr>
            <a:endParaRPr lang="en-US" sz="2000" dirty="0" smtClean="0"/>
          </a:p>
          <a:p>
            <a:pPr marL="960120" lvl="4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72" y="2185236"/>
            <a:ext cx="5983728" cy="910437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72" y="3429000"/>
            <a:ext cx="5983728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13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6106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Script Design</a:t>
            </a:r>
            <a:endParaRPr lang="en-US" sz="2400" b="1" dirty="0"/>
          </a:p>
          <a:p>
            <a:pPr lvl="2"/>
            <a:r>
              <a:rPr lang="en-US" b="1" dirty="0" smtClean="0"/>
              <a:t>Selenium Grid requires modification of test scripts in order to execute the test scripts on multiple machines.</a:t>
            </a:r>
          </a:p>
          <a:p>
            <a:pPr lvl="2"/>
            <a:r>
              <a:rPr lang="en-US" b="1" dirty="0" smtClean="0"/>
              <a:t>Desired Capabilities and Remote WebDriver objects needs to be implemented in order to run the selenium grid script.</a:t>
            </a:r>
          </a:p>
          <a:p>
            <a:pPr lvl="3"/>
            <a:r>
              <a:rPr lang="en-US" sz="1600" b="1" u="sng" dirty="0" smtClean="0"/>
              <a:t>DesiredCapabilities</a:t>
            </a:r>
            <a:r>
              <a:rPr lang="en-US" sz="1600" b="1" dirty="0" smtClean="0"/>
              <a:t>: Contains all the configuration of browser i.e. type, platform, browserName, maxInstances and type.</a:t>
            </a:r>
          </a:p>
          <a:p>
            <a:pPr lvl="3"/>
            <a:r>
              <a:rPr lang="en-US" sz="1600" b="1" u="sng" dirty="0" smtClean="0"/>
              <a:t>RemoteWebDriver:</a:t>
            </a:r>
            <a:r>
              <a:rPr lang="en-US" sz="1600" b="1" dirty="0" smtClean="0"/>
              <a:t>  Driver required to run the selenium grid scripts by setting node or machine on which tests can be run.</a:t>
            </a:r>
            <a:endParaRPr lang="en-US" sz="1600" dirty="0" smtClean="0"/>
          </a:p>
          <a:p>
            <a:pPr lvl="3"/>
            <a:endParaRPr lang="en-US" sz="2000" dirty="0" smtClean="0"/>
          </a:p>
          <a:p>
            <a:pPr marL="960120" lvl="4" indent="0">
              <a:buNone/>
            </a:pPr>
            <a:endParaRPr lang="en-US" sz="2000" dirty="0"/>
          </a:p>
          <a:p>
            <a:pPr marL="960120" lvl="4" indent="0">
              <a:buNone/>
            </a:pPr>
            <a:endParaRPr lang="en-US" sz="2000" dirty="0" smtClean="0"/>
          </a:p>
          <a:p>
            <a:pPr marL="960120" lvl="4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72" y="3657600"/>
            <a:ext cx="704943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3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6106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Script Design: Firefox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295400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5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5344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</a:t>
            </a:r>
            <a:r>
              <a:rPr lang="en-US" sz="2400" b="1" smtClean="0"/>
              <a:t>Script Design: Chrome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01" y="1419010"/>
            <a:ext cx="7744196" cy="475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89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5344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Script Design: Safari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7620000" cy="492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06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5344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Script Design: IE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95400"/>
            <a:ext cx="7620000" cy="492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5344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Script Design: IE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76" y="1295400"/>
            <a:ext cx="6823048" cy="492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5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5344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Script Design: Parallel Execution</a:t>
            </a:r>
          </a:p>
          <a:p>
            <a:pPr lvl="1"/>
            <a:r>
              <a:rPr lang="en-US" sz="2400" b="1" dirty="0" smtClean="0"/>
              <a:t>First set up the hub with the command line.</a:t>
            </a:r>
            <a:r>
              <a:rPr lang="en-US" sz="2400" dirty="0" smtClean="0">
                <a:solidFill>
                  <a:srgbClr val="FFC000"/>
                </a:solidFill>
              </a:rPr>
              <a:t>	</a:t>
            </a:r>
          </a:p>
          <a:p>
            <a:pPr marL="320040" lvl="1" indent="0">
              <a:buNone/>
            </a:pPr>
            <a:r>
              <a:rPr lang="en-US" sz="1400" dirty="0" smtClean="0">
                <a:solidFill>
                  <a:srgbClr val="FFC000"/>
                </a:solidFill>
              </a:rPr>
              <a:t>	java </a:t>
            </a:r>
            <a:r>
              <a:rPr lang="en-US" sz="1400" dirty="0">
                <a:solidFill>
                  <a:srgbClr val="FFC000"/>
                </a:solidFill>
              </a:rPr>
              <a:t>-jar selenium-server-standalone-3.8.1.jar -role hub</a:t>
            </a:r>
          </a:p>
          <a:p>
            <a:pPr lvl="1"/>
            <a:endParaRPr lang="en-US" sz="2400" b="1" dirty="0" smtClean="0"/>
          </a:p>
          <a:p>
            <a:pPr lvl="1"/>
            <a:endParaRPr lang="en-US" sz="2400" b="1" dirty="0" smtClean="0"/>
          </a:p>
          <a:p>
            <a:pPr lvl="1"/>
            <a:endParaRPr lang="en-US" sz="2400" b="1" dirty="0" smtClean="0"/>
          </a:p>
          <a:p>
            <a:pPr lvl="1"/>
            <a:r>
              <a:rPr lang="en-US" sz="2400" b="1" dirty="0" smtClean="0"/>
              <a:t>Second set up the first node.</a:t>
            </a:r>
          </a:p>
          <a:p>
            <a:pPr marL="320040" lvl="1" indent="0">
              <a:buNone/>
            </a:pPr>
            <a:r>
              <a:rPr lang="en-US" sz="1400" dirty="0" smtClean="0">
                <a:solidFill>
                  <a:srgbClr val="FFC000"/>
                </a:solidFill>
              </a:rPr>
              <a:t>	java </a:t>
            </a:r>
            <a:r>
              <a:rPr lang="en-US" sz="1400" dirty="0">
                <a:solidFill>
                  <a:srgbClr val="FFC000"/>
                </a:solidFill>
              </a:rPr>
              <a:t>-</a:t>
            </a:r>
            <a:r>
              <a:rPr lang="en-US" sz="1400" dirty="0" err="1">
                <a:solidFill>
                  <a:srgbClr val="FFC000"/>
                </a:solidFill>
              </a:rPr>
              <a:t>Dwebdriver.gecko.driver</a:t>
            </a:r>
            <a:r>
              <a:rPr lang="en-US" sz="1400" dirty="0">
                <a:solidFill>
                  <a:srgbClr val="FFC000"/>
                </a:solidFill>
              </a:rPr>
              <a:t>=/</a:t>
            </a:r>
            <a:r>
              <a:rPr lang="en-US" sz="1400" dirty="0" smtClean="0">
                <a:solidFill>
                  <a:srgbClr val="FFC000"/>
                </a:solidFill>
              </a:rPr>
              <a:t>Users/</a:t>
            </a:r>
            <a:r>
              <a:rPr lang="en-US" sz="1400" dirty="0" err="1" smtClean="0">
                <a:solidFill>
                  <a:srgbClr val="FFC000"/>
                </a:solidFill>
              </a:rPr>
              <a:t>tulachanashok</a:t>
            </a:r>
            <a:r>
              <a:rPr lang="en-US" sz="1400" dirty="0" smtClean="0">
                <a:solidFill>
                  <a:srgbClr val="FFC000"/>
                </a:solidFill>
              </a:rPr>
              <a:t>/Documents/</a:t>
            </a:r>
            <a:r>
              <a:rPr lang="en-US" sz="1400" dirty="0" err="1" smtClean="0">
                <a:solidFill>
                  <a:srgbClr val="FFC000"/>
                </a:solidFill>
              </a:rPr>
              <a:t>Udemy-Selenm</a:t>
            </a:r>
            <a:r>
              <a:rPr lang="en-US" sz="1400" dirty="0" smtClean="0">
                <a:solidFill>
                  <a:srgbClr val="FFC000"/>
                </a:solidFill>
              </a:rPr>
              <a:t>-	Java/</a:t>
            </a:r>
            <a:r>
              <a:rPr lang="en-US" sz="1400" dirty="0" err="1" smtClean="0">
                <a:solidFill>
                  <a:srgbClr val="FFC000"/>
                </a:solidFill>
              </a:rPr>
              <a:t>udemyseleniumjava</a:t>
            </a:r>
            <a:r>
              <a:rPr lang="en-US" sz="1400" dirty="0" smtClean="0">
                <a:solidFill>
                  <a:srgbClr val="FFC000"/>
                </a:solidFill>
              </a:rPr>
              <a:t>/geckodriver -	</a:t>
            </a:r>
            <a:r>
              <a:rPr lang="en-US" sz="1400" dirty="0" err="1" smtClean="0">
                <a:solidFill>
                  <a:srgbClr val="FFC000"/>
                </a:solidFill>
              </a:rPr>
              <a:t>Dwebdriver.chrome.driver</a:t>
            </a:r>
            <a:r>
              <a:rPr lang="en-US" sz="1400" dirty="0">
                <a:solidFill>
                  <a:srgbClr val="FFC000"/>
                </a:solidFill>
              </a:rPr>
              <a:t>=/</a:t>
            </a:r>
            <a:r>
              <a:rPr lang="en-US" sz="1400" dirty="0" smtClean="0">
                <a:solidFill>
                  <a:srgbClr val="FFC000"/>
                </a:solidFill>
              </a:rPr>
              <a:t>Users/</a:t>
            </a:r>
            <a:r>
              <a:rPr lang="en-US" sz="1400" dirty="0" err="1" smtClean="0">
                <a:solidFill>
                  <a:srgbClr val="FFC000"/>
                </a:solidFill>
              </a:rPr>
              <a:t>tulachanashok</a:t>
            </a:r>
            <a:r>
              <a:rPr lang="en-US" sz="1400" dirty="0" smtClean="0">
                <a:solidFill>
                  <a:srgbClr val="FFC000"/>
                </a:solidFill>
              </a:rPr>
              <a:t>/Documents/</a:t>
            </a:r>
            <a:r>
              <a:rPr lang="en-US" sz="1400" dirty="0" err="1" smtClean="0">
                <a:solidFill>
                  <a:srgbClr val="FFC000"/>
                </a:solidFill>
              </a:rPr>
              <a:t>Udemy</a:t>
            </a:r>
            <a:r>
              <a:rPr lang="en-US" sz="1400" dirty="0" smtClean="0">
                <a:solidFill>
                  <a:srgbClr val="FFC000"/>
                </a:solidFill>
              </a:rPr>
              <a:t>-Selenium-	Java/</a:t>
            </a:r>
            <a:r>
              <a:rPr lang="en-US" sz="1400" dirty="0" err="1" smtClean="0">
                <a:solidFill>
                  <a:srgbClr val="FFC000"/>
                </a:solidFill>
              </a:rPr>
              <a:t>udemyseleniumjava</a:t>
            </a:r>
            <a:r>
              <a:rPr lang="en-US" sz="1400" dirty="0" smtClean="0">
                <a:solidFill>
                  <a:srgbClr val="FFC000"/>
                </a:solidFill>
              </a:rPr>
              <a:t>/</a:t>
            </a:r>
            <a:r>
              <a:rPr lang="en-US" sz="1400" dirty="0" err="1" smtClean="0">
                <a:solidFill>
                  <a:srgbClr val="FFC000"/>
                </a:solidFill>
              </a:rPr>
              <a:t>chromedriver.exe</a:t>
            </a:r>
            <a:r>
              <a:rPr lang="en-US" sz="1400" dirty="0" smtClean="0">
                <a:solidFill>
                  <a:srgbClr val="FFC000"/>
                </a:solidFill>
              </a:rPr>
              <a:t> </a:t>
            </a:r>
            <a:r>
              <a:rPr lang="en-US" sz="1400" dirty="0">
                <a:solidFill>
                  <a:srgbClr val="FFC000"/>
                </a:solidFill>
              </a:rPr>
              <a:t>-jar selenium-server-standalone-3.8.1.jar -role </a:t>
            </a:r>
            <a:r>
              <a:rPr lang="en-US" sz="1400" dirty="0" smtClean="0">
                <a:solidFill>
                  <a:srgbClr val="FFC000"/>
                </a:solidFill>
              </a:rPr>
              <a:t>	</a:t>
            </a:r>
            <a:r>
              <a:rPr lang="en-US" sz="1400" dirty="0" err="1" smtClean="0">
                <a:solidFill>
                  <a:srgbClr val="FFC000"/>
                </a:solidFill>
              </a:rPr>
              <a:t>webdriver</a:t>
            </a:r>
            <a:r>
              <a:rPr lang="en-US" sz="1400" dirty="0" smtClean="0">
                <a:solidFill>
                  <a:srgbClr val="FFC000"/>
                </a:solidFill>
              </a:rPr>
              <a:t> </a:t>
            </a:r>
            <a:r>
              <a:rPr lang="en-US" sz="1400" dirty="0">
                <a:solidFill>
                  <a:srgbClr val="FFC000"/>
                </a:solidFill>
              </a:rPr>
              <a:t>-hub http://localhost:4444/grid/register -port 5555</a:t>
            </a:r>
          </a:p>
          <a:p>
            <a:pPr lvl="1"/>
            <a:endParaRPr lang="en-US" sz="2400" b="1" dirty="0" smtClean="0"/>
          </a:p>
          <a:p>
            <a:pPr lvl="1"/>
            <a:endParaRPr lang="en-US" sz="2400" b="1" dirty="0" smtClean="0"/>
          </a:p>
          <a:p>
            <a:pPr lvl="1"/>
            <a:endParaRPr lang="en-US" sz="24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12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981200"/>
            <a:ext cx="7776411" cy="1186799"/>
          </a:xfrm>
          <a:prstGeom prst="rect">
            <a:avLst/>
          </a:prstGeom>
        </p:spPr>
      </p:pic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876800"/>
            <a:ext cx="7776411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8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534400" cy="5417219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Script Design: Parallel Execution</a:t>
            </a:r>
          </a:p>
          <a:p>
            <a:pPr lvl="2"/>
            <a:r>
              <a:rPr lang="en-US" sz="2200" b="1" dirty="0" smtClean="0"/>
              <a:t>Third, Set up the node by running the command below.</a:t>
            </a:r>
          </a:p>
          <a:p>
            <a:pPr lvl="2"/>
            <a:endParaRPr lang="en-US" sz="2200" b="1" dirty="0"/>
          </a:p>
          <a:p>
            <a:pPr lvl="2"/>
            <a:endParaRPr lang="en-US" sz="2200" b="1" dirty="0" smtClean="0"/>
          </a:p>
          <a:p>
            <a:pPr lvl="2"/>
            <a:endParaRPr lang="en-US" sz="2200" b="1" dirty="0"/>
          </a:p>
          <a:p>
            <a:pPr lvl="2"/>
            <a:r>
              <a:rPr lang="en-US" sz="2200" b="1" dirty="0" smtClean="0"/>
              <a:t>Now, configure your </a:t>
            </a:r>
            <a:r>
              <a:rPr lang="en-US" sz="2200" b="1" dirty="0" err="1" smtClean="0"/>
              <a:t>testng</a:t>
            </a:r>
            <a:r>
              <a:rPr lang="en-US" sz="2200" b="1" dirty="0" smtClean="0"/>
              <a:t> file as shown below.</a:t>
            </a:r>
          </a:p>
          <a:p>
            <a:pPr lvl="1"/>
            <a:endParaRPr lang="en-US" sz="2400" b="1" dirty="0"/>
          </a:p>
          <a:p>
            <a:pPr lvl="2"/>
            <a:endParaRPr lang="en-US" sz="22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94" y="3429001"/>
            <a:ext cx="7586755" cy="2667000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388" y="1737170"/>
            <a:ext cx="7319211" cy="8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4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914400"/>
            <a:ext cx="8610600" cy="5396117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(Selenium 1, Selenium 2, Selenium 3)</a:t>
            </a:r>
          </a:p>
          <a:p>
            <a:pPr lvl="3"/>
            <a:r>
              <a:rPr lang="en-US" sz="2000" dirty="0" smtClean="0"/>
              <a:t>Framework that allows you to run your tests on different machines against different browsers in parallel.</a:t>
            </a:r>
          </a:p>
          <a:p>
            <a:pPr lvl="3"/>
            <a:r>
              <a:rPr lang="en-US" sz="2000" dirty="0" smtClean="0"/>
              <a:t>Available in both Selenium 1 and Selenium 2.</a:t>
            </a:r>
          </a:p>
          <a:p>
            <a:pPr lvl="3"/>
            <a:r>
              <a:rPr lang="en-US" sz="2000" dirty="0" smtClean="0"/>
              <a:t>Bundled up in Selenium stand alone server in Selenium 2 whereas it needed Apache Ant in Selenium 1 to run grid scripts.</a:t>
            </a:r>
            <a:endParaRPr lang="en-US" sz="2000" dirty="0" smtClean="0"/>
          </a:p>
          <a:p>
            <a:pPr lvl="3"/>
            <a:r>
              <a:rPr lang="en-US" sz="2000" dirty="0" smtClean="0"/>
              <a:t>Most </a:t>
            </a:r>
            <a:r>
              <a:rPr lang="en-US" sz="2000" dirty="0" smtClean="0"/>
              <a:t>commonly used Automation framework to run multiple tests in short duration of time.</a:t>
            </a:r>
          </a:p>
          <a:p>
            <a:pPr lvl="3"/>
            <a:r>
              <a:rPr lang="en-US" sz="2000" dirty="0" smtClean="0"/>
              <a:t>Able to run multiple tests at the same time.</a:t>
            </a:r>
          </a:p>
          <a:p>
            <a:pPr lvl="3"/>
            <a:r>
              <a:rPr lang="en-US" sz="2000" dirty="0" smtClean="0"/>
              <a:t>Saves lot of time and resources.</a:t>
            </a:r>
          </a:p>
          <a:p>
            <a:pPr lvl="3"/>
            <a:r>
              <a:rPr lang="en-US" sz="2000" dirty="0" smtClean="0"/>
              <a:t>1hr – 10 tests x 10VM = 100 tests 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219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5344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Script Design: Parallel Execution</a:t>
            </a:r>
          </a:p>
          <a:p>
            <a:pPr lvl="1"/>
            <a:r>
              <a:rPr lang="en-US" sz="2400" b="1" dirty="0" smtClean="0"/>
              <a:t>Then configure your Grid_Test as shown below.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8077200" cy="44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0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534400" cy="5417219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Script Design: Parallel Execution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0780"/>
            <a:ext cx="7010400" cy="47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JSON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534400" cy="5417219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Script Design: JSON</a:t>
            </a:r>
          </a:p>
          <a:p>
            <a:pPr lvl="1"/>
            <a:r>
              <a:rPr lang="en-US" sz="2400" b="1" dirty="0" smtClean="0"/>
              <a:t>JSON </a:t>
            </a:r>
            <a:r>
              <a:rPr lang="mr-IN" sz="2400" b="1" dirty="0" smtClean="0"/>
              <a:t>–</a:t>
            </a:r>
            <a:r>
              <a:rPr lang="en-US" sz="2400" b="1" dirty="0" smtClean="0"/>
              <a:t> JSON stands for </a:t>
            </a:r>
            <a:r>
              <a:rPr lang="en-US" sz="2400" b="1" dirty="0" err="1" smtClean="0"/>
              <a:t>Javascript</a:t>
            </a:r>
            <a:r>
              <a:rPr lang="en-US" sz="2400" b="1" dirty="0" smtClean="0"/>
              <a:t> Object Notation.</a:t>
            </a:r>
          </a:p>
          <a:p>
            <a:pPr lvl="3"/>
            <a:r>
              <a:rPr lang="en-US" sz="2000" b="1" dirty="0" smtClean="0"/>
              <a:t>Similar to XML file but commonly used for interchange of data between browser and the web server.</a:t>
            </a:r>
          </a:p>
          <a:p>
            <a:pPr lvl="3"/>
            <a:r>
              <a:rPr lang="en-US" sz="2000" b="1" dirty="0" smtClean="0"/>
              <a:t>Hub and Node browser configuration can also be saved and used to run the selenium grid scripts.</a:t>
            </a:r>
          </a:p>
          <a:p>
            <a:pPr lvl="3"/>
            <a:r>
              <a:rPr lang="en-US" sz="2000" b="1" dirty="0" smtClean="0"/>
              <a:t>JSON </a:t>
            </a:r>
            <a:r>
              <a:rPr lang="en-US" sz="2000" b="1" dirty="0" err="1" smtClean="0"/>
              <a:t>config</a:t>
            </a:r>
            <a:r>
              <a:rPr lang="en-US" sz="2000" b="1" dirty="0" smtClean="0"/>
              <a:t> file can be downloaded from here.</a:t>
            </a:r>
          </a:p>
          <a:p>
            <a:pPr lvl="4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github.com/SeleniumHQ/selenium/blob/master/java/server/src/org/openqa/grid/common/defaults/DefaultHub.json</a:t>
            </a:r>
            <a:endParaRPr lang="en-US" sz="2000" b="1" dirty="0" smtClean="0"/>
          </a:p>
          <a:p>
            <a:pPr lvl="3"/>
            <a:r>
              <a:rPr lang="en-US" sz="2000" b="1" dirty="0" smtClean="0"/>
              <a:t>Save the file in your project folder as </a:t>
            </a:r>
            <a:r>
              <a:rPr lang="en-US" sz="2000" b="1" dirty="0" err="1" smtClean="0"/>
              <a:t>hubConfig.json</a:t>
            </a:r>
            <a:endParaRPr lang="en-US" sz="2000" b="1" dirty="0" smtClean="0"/>
          </a:p>
          <a:p>
            <a:pPr lvl="3"/>
            <a:r>
              <a:rPr lang="en-US" sz="2000" b="1" dirty="0" smtClean="0"/>
              <a:t>Then set up selenium hub by running the command below.</a:t>
            </a:r>
          </a:p>
          <a:p>
            <a:pPr marL="960120" lvl="4" indent="0">
              <a:buNone/>
            </a:pP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java -jar </a:t>
            </a: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selenium-server-standalone-3.8.1.jar 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-role hub -</a:t>
            </a:r>
            <a:r>
              <a:rPr lang="en-US" sz="20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hubConfig</a:t>
            </a:r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hubConfig.json</a:t>
            </a:r>
            <a:endParaRPr lang="en-US" sz="20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3"/>
            <a:endParaRPr lang="en-US" sz="2000" b="1" dirty="0" smtClean="0"/>
          </a:p>
          <a:p>
            <a:pPr lvl="4"/>
            <a:endParaRPr lang="en-US" sz="2000" b="1" dirty="0"/>
          </a:p>
          <a:p>
            <a:pPr lvl="4"/>
            <a:endParaRPr lang="en-US" sz="2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07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JSON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534400" cy="5555536"/>
          </a:xfrm>
        </p:spPr>
        <p:txBody>
          <a:bodyPr>
            <a:normAutofit/>
          </a:bodyPr>
          <a:lstStyle/>
          <a:p>
            <a:pPr lvl="1"/>
            <a:r>
              <a:rPr lang="en-US" sz="2200" b="1" dirty="0" smtClean="0"/>
              <a:t>Selenium Grid </a:t>
            </a:r>
            <a:r>
              <a:rPr lang="en-US" sz="2200" b="1" dirty="0" smtClean="0"/>
              <a:t>Test Script Design: Hub Configuration</a:t>
            </a:r>
            <a:endParaRPr lang="en-US" sz="22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13" y="3817450"/>
            <a:ext cx="7772400" cy="2354750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323425"/>
            <a:ext cx="7736113" cy="22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0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JSON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077200" cy="5555536"/>
          </a:xfrm>
        </p:spPr>
        <p:txBody>
          <a:bodyPr>
            <a:normAutofit/>
          </a:bodyPr>
          <a:lstStyle/>
          <a:p>
            <a:pPr lvl="1"/>
            <a:r>
              <a:rPr lang="en-US" sz="2200" dirty="0" smtClean="0"/>
              <a:t>Verify the hub is configured successfully by navigating to </a:t>
            </a:r>
            <a:r>
              <a:rPr lang="en-US" sz="2200" dirty="0" err="1" smtClean="0"/>
              <a:t>theURL</a:t>
            </a:r>
            <a:endParaRPr lang="en-US" sz="2200" dirty="0" smtClean="0"/>
          </a:p>
          <a:p>
            <a:pPr marL="502920" lvl="2" indent="0">
              <a:buNone/>
            </a:pPr>
            <a:r>
              <a:rPr lang="en-US" sz="20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http://localhost:4444/grid/console</a:t>
            </a:r>
            <a:endParaRPr lang="en-US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sz="22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86000"/>
            <a:ext cx="7239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9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JSON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914399"/>
            <a:ext cx="8229600" cy="525780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2200" b="1" dirty="0" smtClean="0"/>
              <a:t>Selenium </a:t>
            </a:r>
            <a:r>
              <a:rPr lang="en-US" sz="2200" b="1" dirty="0" smtClean="0"/>
              <a:t>Grid </a:t>
            </a:r>
            <a:r>
              <a:rPr lang="en-US" sz="2200" b="1" dirty="0" smtClean="0"/>
              <a:t>Test Script Design:  Node Configuration.</a:t>
            </a:r>
          </a:p>
          <a:p>
            <a:pPr lvl="3"/>
            <a:r>
              <a:rPr lang="en-US" sz="2000" dirty="0" smtClean="0"/>
              <a:t>Node JSON </a:t>
            </a:r>
            <a:r>
              <a:rPr lang="en-US" sz="2000" dirty="0" err="1" smtClean="0"/>
              <a:t>config</a:t>
            </a:r>
            <a:r>
              <a:rPr lang="en-US" sz="2000" dirty="0" smtClean="0"/>
              <a:t> file can be downloaded from here.</a:t>
            </a:r>
          </a:p>
          <a:p>
            <a:pPr lvl="4"/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github.com/SeleniumHQ/selenium/blob/master/java/server/src/org/openqa/grid/common/defaults/DefaultNodeWebDriver.json</a:t>
            </a:r>
            <a:endParaRPr lang="en-US" sz="2000" b="1" dirty="0" smtClean="0"/>
          </a:p>
          <a:p>
            <a:pPr lvl="3"/>
            <a:r>
              <a:rPr lang="en-US" sz="2000" dirty="0"/>
              <a:t>Save the file in your project folder as </a:t>
            </a:r>
            <a:r>
              <a:rPr lang="en-US" sz="2000" dirty="0" smtClean="0"/>
              <a:t>node1.json</a:t>
            </a:r>
          </a:p>
          <a:p>
            <a:pPr lvl="3"/>
            <a:r>
              <a:rPr lang="en-US" sz="2000" dirty="0" smtClean="0"/>
              <a:t>Copy the same </a:t>
            </a:r>
            <a:r>
              <a:rPr lang="en-US" sz="2000" dirty="0" err="1" smtClean="0"/>
              <a:t>json</a:t>
            </a:r>
            <a:r>
              <a:rPr lang="en-US" sz="2000" dirty="0" smtClean="0"/>
              <a:t> content and save it in another file as node2.json</a:t>
            </a:r>
          </a:p>
          <a:p>
            <a:pPr lvl="3"/>
            <a:r>
              <a:rPr lang="en-US" sz="2000" dirty="0" smtClean="0"/>
              <a:t>You can set up as many nodes as you would like copying the file above and naming it as node1.json, node2.json and so on.</a:t>
            </a:r>
          </a:p>
          <a:p>
            <a:pPr lvl="3"/>
            <a:r>
              <a:rPr lang="en-US" sz="2000" dirty="0" smtClean="0"/>
              <a:t>Then set up selenium node by running the command below.</a:t>
            </a:r>
          </a:p>
          <a:p>
            <a:pPr marL="960120" lvl="4" indent="0">
              <a:buNone/>
            </a:pP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java -D-</a:t>
            </a:r>
            <a:r>
              <a:rPr lang="en-US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Dwebdriver.gecko.driver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="</a:t>
            </a:r>
            <a:r>
              <a:rPr lang="en-US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geckodriver.exe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 -jar selenium-seer-standalone-3.8.1.jar -role node -</a:t>
            </a:r>
            <a:r>
              <a:rPr lang="en-US" sz="19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nodeConfig</a:t>
            </a:r>
            <a:r>
              <a:rPr lang="en-US" sz="19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node1.json</a:t>
            </a:r>
          </a:p>
          <a:p>
            <a:pPr marL="960120" lvl="4" indent="0">
              <a:buNone/>
            </a:pPr>
            <a:endParaRPr lang="en-US" sz="20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731520" lvl="3" indent="0">
              <a:buNone/>
            </a:pPr>
            <a:r>
              <a:rPr lang="en-US" sz="2100" dirty="0" smtClean="0"/>
              <a:t>	</a:t>
            </a:r>
            <a:r>
              <a:rPr lang="en-US" sz="2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java </a:t>
            </a:r>
            <a:r>
              <a:rPr lang="en-US" sz="2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-D-</a:t>
            </a:r>
            <a:r>
              <a:rPr lang="en-US" sz="21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Dwebdriver.gecko.driver</a:t>
            </a:r>
            <a:r>
              <a:rPr lang="en-US" sz="2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="</a:t>
            </a:r>
            <a:r>
              <a:rPr lang="en-US" sz="21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chromedriver.exe</a:t>
            </a:r>
            <a:r>
              <a:rPr lang="en-US" sz="2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 -jar </a:t>
            </a:r>
            <a:r>
              <a:rPr lang="en-US" sz="2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selenium-server-standalone-3.8.1.jar </a:t>
            </a:r>
            <a:r>
              <a:rPr lang="en-US" sz="2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-role node -</a:t>
            </a:r>
            <a:r>
              <a:rPr lang="en-US" sz="21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nodeConfig</a:t>
            </a:r>
            <a:r>
              <a:rPr lang="en-US" sz="21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1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	node2.json</a:t>
            </a:r>
            <a:endParaRPr lang="en-US" sz="21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marL="960120" lvl="4" indent="0">
              <a:buNone/>
            </a:pPr>
            <a:endParaRPr lang="en-US" sz="2000" dirty="0" smtClean="0"/>
          </a:p>
          <a:p>
            <a:pPr marL="960120" lvl="4" indent="0">
              <a:buNone/>
            </a:pPr>
            <a:endParaRPr lang="en-US" sz="2000" b="1" dirty="0"/>
          </a:p>
          <a:p>
            <a:pPr marL="960120" lvl="4" indent="0">
              <a:buNone/>
            </a:pPr>
            <a:endParaRPr lang="en-US" sz="2000" b="1" dirty="0" smtClean="0"/>
          </a:p>
          <a:p>
            <a:pPr lvl="3"/>
            <a:endParaRPr lang="en-US" sz="2000" b="1" dirty="0" smtClean="0"/>
          </a:p>
          <a:p>
            <a:pPr lvl="4"/>
            <a:endParaRPr lang="en-US" sz="2000" b="1" dirty="0"/>
          </a:p>
          <a:p>
            <a:pPr lvl="4"/>
            <a:endParaRPr lang="en-US" sz="20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JSON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229600" cy="5555536"/>
          </a:xfrm>
        </p:spPr>
        <p:txBody>
          <a:bodyPr>
            <a:normAutofit/>
          </a:bodyPr>
          <a:lstStyle/>
          <a:p>
            <a:pPr lvl="1"/>
            <a:r>
              <a:rPr lang="en-US" sz="2000" b="1" dirty="0" smtClean="0"/>
              <a:t>Node 1 &amp; 2 Configuration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64" y="1405344"/>
            <a:ext cx="3733800" cy="4664195"/>
          </a:xfrm>
          <a:prstGeom prst="rect">
            <a:avLst/>
          </a:prstGeom>
        </p:spPr>
      </p:pic>
      <p:pic>
        <p:nvPicPr>
          <p:cNvPr id="9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502" y="1405343"/>
            <a:ext cx="3484273" cy="466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4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JSON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229600" cy="5555536"/>
          </a:xfrm>
        </p:spPr>
        <p:txBody>
          <a:bodyPr>
            <a:normAutofit/>
          </a:bodyPr>
          <a:lstStyle/>
          <a:p>
            <a:pPr lvl="1"/>
            <a:r>
              <a:rPr lang="en-US" sz="2000" b="1" dirty="0" smtClean="0"/>
              <a:t>Verify the node1 and node2 is registered to hub successfully as below.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76400"/>
            <a:ext cx="7391400" cy="441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JSON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229600" cy="5555536"/>
          </a:xfrm>
        </p:spPr>
        <p:txBody>
          <a:bodyPr>
            <a:normAutofit/>
          </a:bodyPr>
          <a:lstStyle/>
          <a:p>
            <a:pPr lvl="1"/>
            <a:r>
              <a:rPr lang="en-US" sz="2000" b="1" dirty="0" smtClean="0"/>
              <a:t>Selenium Grid Console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70" y="1455295"/>
            <a:ext cx="7522029" cy="433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94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JSON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382000" cy="5555536"/>
          </a:xfrm>
        </p:spPr>
        <p:txBody>
          <a:bodyPr>
            <a:normAutofit/>
          </a:bodyPr>
          <a:lstStyle/>
          <a:p>
            <a:pPr lvl="1"/>
            <a:r>
              <a:rPr lang="en-US" sz="2000" b="1" dirty="0" smtClean="0"/>
              <a:t>Selenium Grid Parallel Execution with JSON</a:t>
            </a:r>
          </a:p>
          <a:p>
            <a:pPr lvl="1"/>
            <a:r>
              <a:rPr lang="en-US" sz="2000" b="1" dirty="0" smtClean="0"/>
              <a:t>Configure </a:t>
            </a:r>
            <a:r>
              <a:rPr lang="en-US" sz="2000" b="1" dirty="0" err="1" smtClean="0"/>
              <a:t>testng</a:t>
            </a:r>
            <a:r>
              <a:rPr lang="en-US" sz="2000" b="1" dirty="0" smtClean="0"/>
              <a:t> file as shown below.</a:t>
            </a:r>
            <a:endParaRPr lang="en-US" sz="20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57" y="1905000"/>
            <a:ext cx="7522029" cy="393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7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1" y="304800"/>
            <a:ext cx="7924800" cy="60960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Architecture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99" y="1371600"/>
            <a:ext cx="7592077" cy="4403943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62200" y="62484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328988" y="5129213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12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JSON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5344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Test Script Design: Parallel Execution</a:t>
            </a:r>
          </a:p>
          <a:p>
            <a:pPr lvl="1"/>
            <a:r>
              <a:rPr lang="en-US" sz="2400" b="1" dirty="0" smtClean="0"/>
              <a:t>Then configure your Grid_Test as shown below.</a:t>
            </a:r>
            <a:endParaRPr lang="en-US" sz="2400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52600"/>
            <a:ext cx="8077200" cy="447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JSON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763000" cy="5555536"/>
          </a:xfrm>
        </p:spPr>
        <p:txBody>
          <a:bodyPr>
            <a:normAutofit/>
          </a:bodyPr>
          <a:lstStyle/>
          <a:p>
            <a:pPr lvl="1"/>
            <a:r>
              <a:rPr lang="en-US" sz="2000" b="1" dirty="0" smtClean="0"/>
              <a:t>Selenium Grid Parallel Execution with JSON</a:t>
            </a:r>
          </a:p>
          <a:p>
            <a:pPr lvl="1"/>
            <a:r>
              <a:rPr lang="en-US" sz="2000" b="1" dirty="0" smtClean="0"/>
              <a:t>Now execute your test using maven command as shown below.</a:t>
            </a:r>
          </a:p>
          <a:p>
            <a:pPr marL="502920" lvl="2" indent="0">
              <a:buNone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mvn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clean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test</a:t>
            </a:r>
            <a:endParaRPr lang="en-US" sz="2000" b="1" dirty="0" smtClean="0"/>
          </a:p>
          <a:p>
            <a:pPr lvl="1"/>
            <a:r>
              <a:rPr lang="en-US" sz="2000" b="1" dirty="0" smtClean="0"/>
              <a:t>Test execution should look as below with parallel tests running.</a:t>
            </a:r>
          </a:p>
          <a:p>
            <a:pPr marL="502920" lvl="2" indent="0">
              <a:buNone/>
            </a:pPr>
            <a:endParaRPr lang="en-US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endParaRPr lang="en-US" sz="2000" b="1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2362200"/>
            <a:ext cx="7522029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76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Architecture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219199"/>
            <a:ext cx="8610600" cy="4876801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b="1" dirty="0" smtClean="0"/>
              <a:t>Selenium Grid (Selenium 1, Selenium 2, Selenium 3)</a:t>
            </a:r>
          </a:p>
          <a:p>
            <a:pPr lvl="3"/>
            <a:r>
              <a:rPr lang="en-US" sz="2000" dirty="0" smtClean="0"/>
              <a:t>Hub:</a:t>
            </a:r>
          </a:p>
          <a:p>
            <a:pPr lvl="4"/>
            <a:r>
              <a:rPr lang="en-US" sz="2000" dirty="0"/>
              <a:t>C</a:t>
            </a:r>
            <a:r>
              <a:rPr lang="en-US" sz="2000" dirty="0" smtClean="0"/>
              <a:t>entral point from where you can start your tests.</a:t>
            </a:r>
            <a:endParaRPr lang="en-US" sz="2000" dirty="0"/>
          </a:p>
          <a:p>
            <a:pPr lvl="4"/>
            <a:r>
              <a:rPr lang="en-US" sz="2000" dirty="0" smtClean="0"/>
              <a:t>Can be launched only in a </a:t>
            </a:r>
            <a:r>
              <a:rPr lang="en-US" sz="2000" dirty="0"/>
              <a:t>single </a:t>
            </a:r>
            <a:r>
              <a:rPr lang="en-US" sz="2000" dirty="0" smtClean="0"/>
              <a:t>machine which means only one hub is allowed in a grid.</a:t>
            </a:r>
          </a:p>
          <a:p>
            <a:pPr lvl="4"/>
            <a:r>
              <a:rPr lang="en-US" sz="2000" dirty="0" smtClean="0"/>
              <a:t>Tests will be run on the hub, but the browser will be automated </a:t>
            </a:r>
            <a:r>
              <a:rPr lang="en-US" sz="2000" dirty="0"/>
              <a:t>on the node</a:t>
            </a:r>
            <a:r>
              <a:rPr lang="en-US" sz="2000" dirty="0" smtClean="0"/>
              <a:t>.</a:t>
            </a:r>
            <a:endParaRPr lang="en-US" sz="2000" dirty="0" smtClean="0"/>
          </a:p>
          <a:p>
            <a:pPr lvl="3"/>
            <a:r>
              <a:rPr lang="en-US" sz="2000" dirty="0" smtClean="0"/>
              <a:t>Node:</a:t>
            </a:r>
            <a:endParaRPr lang="en-US" dirty="0" smtClean="0"/>
          </a:p>
          <a:p>
            <a:pPr lvl="4"/>
            <a:r>
              <a:rPr lang="en-US" sz="2000" dirty="0" smtClean="0"/>
              <a:t>Instances where the tests will be executed.</a:t>
            </a:r>
            <a:endParaRPr lang="en-US" sz="2000" dirty="0"/>
          </a:p>
          <a:p>
            <a:pPr lvl="4"/>
            <a:r>
              <a:rPr lang="en-US" sz="2000" dirty="0" smtClean="0"/>
              <a:t>One can have one or multiple nodes.</a:t>
            </a:r>
          </a:p>
          <a:p>
            <a:pPr lvl="4"/>
            <a:r>
              <a:rPr lang="en-US" sz="2000" dirty="0" smtClean="0"/>
              <a:t>Nodes can be in different machines with different platforms and browsers.</a:t>
            </a:r>
          </a:p>
          <a:p>
            <a:pPr lvl="4"/>
            <a:r>
              <a:rPr lang="en-US" sz="2000" dirty="0" smtClean="0"/>
              <a:t>Hub can be in separate platform than the nodes executing the tests.</a:t>
            </a:r>
            <a:endParaRPr lang="en-US" sz="2000" dirty="0" smtClean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6106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Set up using Command Line.</a:t>
            </a:r>
            <a:endParaRPr lang="en-US" sz="2400" b="1" dirty="0" smtClean="0"/>
          </a:p>
          <a:p>
            <a:pPr lvl="3"/>
            <a:r>
              <a:rPr lang="en-US" sz="1600" dirty="0" smtClean="0"/>
              <a:t>Install selenium standalone server (3.8.1) from the link below.</a:t>
            </a:r>
          </a:p>
          <a:p>
            <a:pPr marL="960120" lvl="4" indent="0">
              <a:buNone/>
            </a:pPr>
            <a:r>
              <a:rPr lang="en-US" sz="1600" dirty="0">
                <a:hlinkClick r:id="rId3"/>
              </a:rPr>
              <a:t>http://docs.seleniumhq.org/download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pPr lvl="4"/>
            <a:endParaRPr lang="en-US" sz="1600" dirty="0"/>
          </a:p>
          <a:p>
            <a:pPr lvl="4"/>
            <a:endParaRPr lang="en-US" sz="1600" dirty="0" smtClean="0"/>
          </a:p>
          <a:p>
            <a:pPr lvl="4"/>
            <a:endParaRPr lang="en-US" sz="1600" dirty="0"/>
          </a:p>
          <a:p>
            <a:pPr lvl="4"/>
            <a:endParaRPr lang="en-US" sz="1600" dirty="0" smtClean="0"/>
          </a:p>
          <a:p>
            <a:pPr lvl="3"/>
            <a:r>
              <a:rPr lang="en-US" sz="1600" dirty="0" smtClean="0"/>
              <a:t>Save the server on your desired location on both hub and nodes.</a:t>
            </a:r>
          </a:p>
          <a:p>
            <a:pPr lvl="3"/>
            <a:r>
              <a:rPr lang="en-US" sz="1600" dirty="0" smtClean="0"/>
              <a:t>Now, navigate to the folder where the selenium standalone server is installed and run the following command.</a:t>
            </a:r>
          </a:p>
          <a:p>
            <a:pPr marL="960120" lvl="4" indent="0">
              <a:buNone/>
            </a:pPr>
            <a:r>
              <a:rPr lang="en-US" sz="1600" b="1" dirty="0"/>
              <a:t> </a:t>
            </a:r>
            <a:r>
              <a:rPr lang="en-US" sz="1600" b="1" dirty="0" smtClean="0"/>
              <a:t>   java </a:t>
            </a:r>
            <a:r>
              <a:rPr lang="en-US" sz="1600" b="1" dirty="0"/>
              <a:t>-jar selenium-server-standalone-2.30.0.jar -role </a:t>
            </a:r>
            <a:r>
              <a:rPr lang="en-US" sz="1600" b="1" dirty="0" smtClean="0"/>
              <a:t>hub</a:t>
            </a:r>
            <a:r>
              <a:rPr lang="en-US" dirty="0"/>
              <a:t/>
            </a:r>
            <a:br>
              <a:rPr lang="en-US" dirty="0"/>
            </a:br>
            <a:endParaRPr lang="en-US" sz="2000" dirty="0" smtClean="0"/>
          </a:p>
          <a:p>
            <a:pPr lvl="4"/>
            <a:endParaRPr lang="en-US" sz="2000" dirty="0" smtClean="0"/>
          </a:p>
          <a:p>
            <a:pPr lvl="3"/>
            <a:endParaRPr lang="en-US" sz="2000" dirty="0" smtClean="0"/>
          </a:p>
          <a:p>
            <a:pPr marL="960120" lvl="4" indent="0">
              <a:buNone/>
            </a:pPr>
            <a:endParaRPr lang="en-US" sz="2000" dirty="0"/>
          </a:p>
          <a:p>
            <a:pPr marL="960120" lvl="4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68619"/>
            <a:ext cx="6477000" cy="850782"/>
          </a:xfrm>
          <a:prstGeom prst="rect">
            <a:avLst/>
          </a:prstGeom>
        </p:spPr>
      </p:pic>
      <p:pic>
        <p:nvPicPr>
          <p:cNvPr id="7" name="Content Placeholder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267200"/>
            <a:ext cx="714393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1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6106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Set up using Command Line.</a:t>
            </a:r>
            <a:endParaRPr lang="en-US" sz="2400" b="1" dirty="0" smtClean="0"/>
          </a:p>
          <a:p>
            <a:pPr lvl="3"/>
            <a:r>
              <a:rPr lang="en-US" sz="1600" dirty="0" smtClean="0"/>
              <a:t>Verify the hub is running properly by navigating to the following command.</a:t>
            </a:r>
          </a:p>
          <a:p>
            <a:pPr lvl="4"/>
            <a:r>
              <a:rPr lang="en-US" sz="1600" dirty="0"/>
              <a:t> http://</a:t>
            </a:r>
            <a:r>
              <a:rPr lang="en-US" sz="1600" dirty="0" smtClean="0"/>
              <a:t>localhost:4444/grid/console</a:t>
            </a:r>
            <a:r>
              <a:rPr lang="en-US" dirty="0"/>
              <a:t/>
            </a:r>
            <a:br>
              <a:rPr lang="en-US" dirty="0"/>
            </a:br>
            <a:endParaRPr lang="en-US" sz="2000" dirty="0" smtClean="0"/>
          </a:p>
          <a:p>
            <a:pPr lvl="4"/>
            <a:endParaRPr lang="en-US" sz="2000" dirty="0" smtClean="0"/>
          </a:p>
          <a:p>
            <a:pPr lvl="3"/>
            <a:endParaRPr lang="en-US" sz="2000" dirty="0" smtClean="0"/>
          </a:p>
          <a:p>
            <a:pPr marL="960120" lvl="4" indent="0">
              <a:buNone/>
            </a:pPr>
            <a:endParaRPr lang="en-US" sz="2000" dirty="0"/>
          </a:p>
          <a:p>
            <a:pPr marL="960120" lvl="4" indent="0">
              <a:buNone/>
            </a:pPr>
            <a:endParaRPr lang="en-US" sz="2000" dirty="0" smtClean="0"/>
          </a:p>
          <a:p>
            <a:pPr marL="960120" lvl="4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72" y="1832763"/>
            <a:ext cx="5795256" cy="910437"/>
          </a:xfrm>
          <a:prstGeom prst="rect">
            <a:avLst/>
          </a:prstGeom>
        </p:spPr>
      </p:pic>
      <p:pic>
        <p:nvPicPr>
          <p:cNvPr id="8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72" y="2874498"/>
            <a:ext cx="5983728" cy="329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2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6106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Set up using Command Line.</a:t>
            </a:r>
            <a:endParaRPr lang="en-US" sz="2400" b="1" dirty="0" smtClean="0"/>
          </a:p>
          <a:p>
            <a:pPr lvl="3"/>
            <a:r>
              <a:rPr lang="en-US" sz="1600" dirty="0" smtClean="0"/>
              <a:t>Verify the hub can be reached from the node by running the command below.</a:t>
            </a:r>
          </a:p>
          <a:p>
            <a:pPr lvl="4"/>
            <a:r>
              <a:rPr lang="en-US" sz="1600" dirty="0" smtClean="0"/>
              <a:t>First get the </a:t>
            </a:r>
            <a:r>
              <a:rPr lang="en-US" sz="1600" dirty="0" err="1" smtClean="0"/>
              <a:t>ip</a:t>
            </a:r>
            <a:r>
              <a:rPr lang="en-US" sz="1600" dirty="0"/>
              <a:t>-</a:t>
            </a:r>
            <a:r>
              <a:rPr lang="en-US" sz="1600" dirty="0" smtClean="0"/>
              <a:t>address from the machine.</a:t>
            </a:r>
          </a:p>
          <a:p>
            <a:pPr lvl="5"/>
            <a:r>
              <a:rPr lang="en-US" sz="1600" dirty="0" smtClean="0"/>
              <a:t>You can get your machine </a:t>
            </a:r>
            <a:r>
              <a:rPr lang="en-US" sz="1600" dirty="0" err="1" smtClean="0"/>
              <a:t>ip</a:t>
            </a:r>
            <a:r>
              <a:rPr lang="en-US" sz="1600" dirty="0"/>
              <a:t>-</a:t>
            </a:r>
            <a:r>
              <a:rPr lang="en-US" sz="1600" dirty="0" smtClean="0"/>
              <a:t>address running ipconfig from windows or ifconfig on mac. </a:t>
            </a:r>
          </a:p>
          <a:p>
            <a:pPr lvl="6"/>
            <a:r>
              <a:rPr lang="en-US" sz="1600" dirty="0" smtClean="0"/>
              <a:t>Example</a:t>
            </a:r>
            <a:r>
              <a:rPr lang="en-US" sz="1600" dirty="0"/>
              <a:t>: </a:t>
            </a:r>
            <a:r>
              <a:rPr lang="en-US" sz="1600" dirty="0" smtClean="0"/>
              <a:t>192.128.1.162</a:t>
            </a:r>
          </a:p>
          <a:p>
            <a:pPr lvl="6"/>
            <a:r>
              <a:rPr lang="en-US" sz="1600" dirty="0" smtClean="0"/>
              <a:t>Or, you can also find out by going </a:t>
            </a:r>
            <a:r>
              <a:rPr lang="en-US" sz="1600" dirty="0"/>
              <a:t>to this website </a:t>
            </a:r>
            <a:r>
              <a:rPr lang="en-US" sz="1600" dirty="0">
                <a:hlinkClick r:id="rId3"/>
              </a:rPr>
              <a:t>https://www.whatismyip.com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/>
          </a:p>
          <a:p>
            <a:pPr lvl="5"/>
            <a:r>
              <a:rPr lang="en-US" sz="1600" dirty="0" smtClean="0"/>
              <a:t>Then navigate to the URL below.</a:t>
            </a:r>
          </a:p>
          <a:p>
            <a:pPr marL="1417320" lvl="6" indent="0">
              <a:buNone/>
            </a:pP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http://&lt;</a:t>
            </a:r>
            <a:r>
              <a:rPr lang="en-US" sz="16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ip</a:t>
            </a:r>
            <a:r>
              <a:rPr lang="en-US" sz="16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-address&gt;:4444/grid/console </a:t>
            </a:r>
          </a:p>
          <a:p>
            <a:pPr lvl="5"/>
            <a:r>
              <a:rPr lang="en-US" sz="1600" dirty="0" smtClean="0"/>
              <a:t>You should see the page like below.</a:t>
            </a:r>
            <a:r>
              <a:rPr lang="en-US" dirty="0"/>
              <a:t/>
            </a:r>
            <a:br>
              <a:rPr lang="en-US" dirty="0"/>
            </a:br>
            <a:endParaRPr lang="en-US" sz="2000" dirty="0" smtClean="0"/>
          </a:p>
          <a:p>
            <a:pPr lvl="4"/>
            <a:endParaRPr lang="en-US" sz="2000" dirty="0" smtClean="0"/>
          </a:p>
          <a:p>
            <a:pPr lvl="3"/>
            <a:endParaRPr lang="en-US" sz="2000" dirty="0" smtClean="0"/>
          </a:p>
          <a:p>
            <a:pPr marL="960120" lvl="4" indent="0">
              <a:buNone/>
            </a:pPr>
            <a:endParaRPr lang="en-US" sz="2000" dirty="0"/>
          </a:p>
          <a:p>
            <a:pPr marL="960120" lvl="4" indent="0">
              <a:buNone/>
            </a:pPr>
            <a:endParaRPr lang="en-US" sz="2000" dirty="0" smtClean="0"/>
          </a:p>
          <a:p>
            <a:pPr marL="960120" lvl="4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191000"/>
            <a:ext cx="54102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59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610600" cy="5555536"/>
          </a:xfrm>
        </p:spPr>
        <p:txBody>
          <a:bodyPr>
            <a:normAutofit lnSpcReduction="10000"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Set up using Command Line.</a:t>
            </a:r>
            <a:endParaRPr lang="en-US" sz="2400" b="1" dirty="0" smtClean="0"/>
          </a:p>
          <a:p>
            <a:pPr lvl="3"/>
            <a:r>
              <a:rPr lang="en-US" sz="2000" dirty="0" smtClean="0"/>
              <a:t>Once the hub is set up, now open command prompt or terminal on the node(another machine)&gt;</a:t>
            </a:r>
          </a:p>
          <a:p>
            <a:pPr lvl="4"/>
            <a:r>
              <a:rPr lang="en-US" sz="2000" dirty="0" smtClean="0"/>
              <a:t>Install selenium standalone server in the node just like you did in the hub with this link below.</a:t>
            </a:r>
          </a:p>
          <a:p>
            <a:pPr marL="1188720" lvl="5" indent="0">
              <a:buNone/>
            </a:pP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://docs.seleniumhq.org/download</a:t>
            </a:r>
            <a:r>
              <a:rPr lang="en-US" sz="2000" dirty="0" smtClean="0">
                <a:hlinkClick r:id="rId3"/>
              </a:rPr>
              <a:t>/</a:t>
            </a:r>
            <a:endParaRPr lang="en-US" sz="2000" dirty="0" smtClean="0"/>
          </a:p>
          <a:p>
            <a:pPr lvl="4"/>
            <a:r>
              <a:rPr lang="en-US" sz="2000" dirty="0" smtClean="0"/>
              <a:t>Install Gecko driver if you have not already installed and put both the server and driver in your desired folder.</a:t>
            </a:r>
          </a:p>
          <a:p>
            <a:pPr marL="1188720" lvl="5" indent="0">
              <a:buNone/>
            </a:pPr>
            <a:r>
              <a:rPr lang="en-US" sz="2000" u="sng" dirty="0">
                <a:hlinkClick r:id="rId4"/>
              </a:rPr>
              <a:t>https://</a:t>
            </a:r>
            <a:r>
              <a:rPr lang="en-US" sz="2000" u="sng" dirty="0" smtClean="0">
                <a:hlinkClick r:id="rId4"/>
              </a:rPr>
              <a:t>github.com/mozilla/geckodriver/releases</a:t>
            </a:r>
            <a:endParaRPr lang="en-US" sz="2000" dirty="0" smtClean="0"/>
          </a:p>
          <a:p>
            <a:pPr lvl="4"/>
            <a:r>
              <a:rPr lang="en-US" sz="2000" dirty="0" smtClean="0"/>
              <a:t>Now navigate to the selenium standalone server folder.</a:t>
            </a:r>
          </a:p>
          <a:p>
            <a:pPr lvl="4"/>
            <a:r>
              <a:rPr lang="en-US" sz="2000" dirty="0" smtClean="0"/>
              <a:t>Then run the following command with  the hub </a:t>
            </a:r>
            <a:r>
              <a:rPr lang="en-US" sz="2000" dirty="0" err="1" smtClean="0"/>
              <a:t>ip</a:t>
            </a:r>
            <a:r>
              <a:rPr lang="en-US" sz="2000" dirty="0" smtClean="0"/>
              <a:t>-address and any port you would like to run.</a:t>
            </a:r>
          </a:p>
          <a:p>
            <a:pPr marL="1188720" lvl="5" indent="0">
              <a:buNone/>
            </a:pPr>
            <a:r>
              <a:rPr lang="en-US" sz="1800" dirty="0"/>
              <a:t>java -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Dwebdriver.gecko.driver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="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Users/</a:t>
            </a:r>
            <a:r>
              <a:rPr lang="en-US" sz="1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tulachanashok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/Documents/</a:t>
            </a:r>
            <a:r>
              <a:rPr lang="en-US" sz="1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Udemy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-Selenium-Java/</a:t>
            </a:r>
            <a:r>
              <a:rPr lang="en-US" sz="1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udemyseleniumjava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1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geckodriver.exe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" -jar 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selenium-server-standalone-3.8.1.jar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-role </a:t>
            </a:r>
            <a:r>
              <a:rPr lang="en-US" sz="1800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webdriver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-hub http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://&lt;hub </a:t>
            </a:r>
            <a:r>
              <a:rPr lang="en-US" sz="1800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ip</a:t>
            </a:r>
            <a:r>
              <a:rPr lang="en-US" sz="18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-address&gt;:4444/grid/register </a:t>
            </a: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-port 5566</a:t>
            </a:r>
            <a:b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</a:rPr>
            </a:br>
            <a:endParaRPr lang="en-US" sz="1800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4"/>
            <a:endParaRPr lang="en-US" sz="2000" dirty="0" smtClean="0"/>
          </a:p>
          <a:p>
            <a:pPr lvl="3"/>
            <a:endParaRPr lang="en-US" sz="2000" dirty="0" smtClean="0"/>
          </a:p>
          <a:p>
            <a:pPr marL="960120" lvl="4" indent="0">
              <a:buNone/>
            </a:pPr>
            <a:endParaRPr lang="en-US" sz="2000" dirty="0"/>
          </a:p>
          <a:p>
            <a:pPr marL="960120" lvl="4" indent="0">
              <a:buNone/>
            </a:pPr>
            <a:endParaRPr lang="en-US" sz="2000" dirty="0" smtClean="0"/>
          </a:p>
          <a:p>
            <a:pPr marL="960120" lvl="4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2230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Selenium Grid : Command line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754981"/>
            <a:ext cx="8610600" cy="5555536"/>
          </a:xfrm>
        </p:spPr>
        <p:txBody>
          <a:bodyPr>
            <a:normAutofit/>
          </a:bodyPr>
          <a:lstStyle/>
          <a:p>
            <a:pPr lvl="1"/>
            <a:r>
              <a:rPr lang="en-US" sz="2400" b="1" dirty="0" smtClean="0"/>
              <a:t>Selenium Grid </a:t>
            </a:r>
            <a:r>
              <a:rPr lang="en-US" sz="2400" b="1" dirty="0" smtClean="0"/>
              <a:t>Set up using Command Line.</a:t>
            </a:r>
            <a:endParaRPr lang="en-US" sz="2400" b="1" dirty="0" smtClean="0"/>
          </a:p>
          <a:p>
            <a:pPr lvl="3"/>
            <a:endParaRPr lang="en-US" sz="2000" dirty="0" smtClean="0"/>
          </a:p>
          <a:p>
            <a:pPr marL="960120" lvl="4" indent="0">
              <a:buNone/>
            </a:pPr>
            <a:endParaRPr lang="en-US" sz="2000" dirty="0"/>
          </a:p>
          <a:p>
            <a:pPr marL="960120" lvl="4" indent="0">
              <a:buNone/>
            </a:pPr>
            <a:endParaRPr lang="en-US" sz="2000" dirty="0" smtClean="0"/>
          </a:p>
          <a:p>
            <a:pPr marL="960120" lvl="4" indent="0">
              <a:buNone/>
            </a:pPr>
            <a:endParaRPr lang="en-US" sz="20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40327" y="631051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0780"/>
            <a:ext cx="7924800" cy="4731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Udemy-JavaOnly-Class</Template>
  <TotalTime>268694</TotalTime>
  <Words>1260</Words>
  <Application>Microsoft Macintosh PowerPoint</Application>
  <PresentationFormat>On-screen Show (4:3)</PresentationFormat>
  <Paragraphs>234</Paragraphs>
  <Slides>31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Mangal</vt:lpstr>
      <vt:lpstr>Wingdings</vt:lpstr>
      <vt:lpstr>Arial</vt:lpstr>
      <vt:lpstr>Perspective</vt:lpstr>
      <vt:lpstr>Complete Selenium Automation Engineer Bootcamp: Go from Zero to Hero</vt:lpstr>
      <vt:lpstr>Selenium Grid</vt:lpstr>
      <vt:lpstr>Selenium Grid Architecture</vt:lpstr>
      <vt:lpstr>Selenium Grid Architecture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Command line</vt:lpstr>
      <vt:lpstr>Selenium Grid : JSON</vt:lpstr>
      <vt:lpstr>Selenium Grid : JSON</vt:lpstr>
      <vt:lpstr>Selenium Grid : JSON</vt:lpstr>
      <vt:lpstr>Selenium Grid : JSON</vt:lpstr>
      <vt:lpstr>Selenium Grid : JSON</vt:lpstr>
      <vt:lpstr>Selenium Grid : JSON</vt:lpstr>
      <vt:lpstr>Selenium Grid : JSON</vt:lpstr>
      <vt:lpstr>Selenium Grid : JSON </vt:lpstr>
      <vt:lpstr>Selenium Grid : JSON</vt:lpstr>
      <vt:lpstr>Selenium Grid : JSON </vt:lpstr>
    </vt:vector>
  </TitlesOfParts>
  <Company>Hewlett-Packard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Integer</dc:title>
  <dc:creator>trainer</dc:creator>
  <cp:lastModifiedBy>Ashok Tulachan</cp:lastModifiedBy>
  <cp:revision>607</cp:revision>
  <dcterms:created xsi:type="dcterms:W3CDTF">2016-02-12T01:25:48Z</dcterms:created>
  <dcterms:modified xsi:type="dcterms:W3CDTF">2018-01-26T02:20:51Z</dcterms:modified>
</cp:coreProperties>
</file>